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882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B7CC652-A623-41D2-B0ED-8F1D21718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2582-9FC8-4B1B-8456-B27CC842DE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9390B6F5-AA7E-9145-BE0F-BCBB2562F9E9}" type="datetimeFigureOut">
              <a:rPr lang="en-US" smtClean="0"/>
              <a:pPr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46F70F75-9B2E-6E4B-9EB6-94B5045CCC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g.com/images/search?q=germans&amp;view=detail&amp;id=432CF9E074C5A75FC26641F7CD91FD6AC78629EA&amp;first=0&amp;FORM=IDFRIR" TargetMode="External"/><Relationship Id="rId3" Type="http://schemas.openxmlformats.org/officeDocument/2006/relationships/hyperlink" Target="http://www.german-toasting-glasses.com/information_library/german_wedding_traditions.html" TargetMode="External"/><Relationship Id="rId7" Type="http://schemas.openxmlformats.org/officeDocument/2006/relationships/hyperlink" Target="http://www.bing.com/images/search?q=cologne+cathedral+interior&amp;view=detail&amp;id=DC8674D86C0087B96DD2509AB248C645A954FDE4&amp;first=30&amp;FORM=IDFRIR" TargetMode="External"/><Relationship Id="rId2" Type="http://schemas.openxmlformats.org/officeDocument/2006/relationships/hyperlink" Target="http://weddingfortuna.com/wp-content/uploads/2011/04/italian-wedding-dresses-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ng.com/images/search?q=cologne+germany+cathedral+&amp;view=detail&amp;id=362A09602933CFE4BA833C77673234FAA7CFBC07&amp;first=0&amp;FORM=IDFRIR" TargetMode="External"/><Relationship Id="rId5" Type="http://schemas.openxmlformats.org/officeDocument/2006/relationships/hyperlink" Target="http://home.wwdb.org/rbreininger/pep-germany/wbcc/customs.html" TargetMode="External"/><Relationship Id="rId4" Type="http://schemas.openxmlformats.org/officeDocument/2006/relationships/hyperlink" Target="http://webpub.allegheny.edu/employee/i/iroy/EXL300/archives/001134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733458"/>
            <a:ext cx="5458968" cy="1048684"/>
          </a:xfrm>
        </p:spPr>
        <p:txBody>
          <a:bodyPr>
            <a:noAutofit/>
          </a:bodyPr>
          <a:lstStyle/>
          <a:p>
            <a:r>
              <a:rPr lang="en-US" sz="2700" dirty="0" smtClean="0"/>
              <a:t>Cultural Diversity in German speaking countries: </a:t>
            </a:r>
            <a:r>
              <a:rPr lang="en-US" sz="2000" dirty="0" smtClean="0">
                <a:solidFill>
                  <a:schemeClr val="accent2"/>
                </a:solidFill>
              </a:rPr>
              <a:t>German Beliefs, View, and Norms </a:t>
            </a: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0608" y="5925312"/>
            <a:ext cx="5458968" cy="621792"/>
          </a:xfrm>
        </p:spPr>
        <p:txBody>
          <a:bodyPr/>
          <a:lstStyle/>
          <a:p>
            <a:r>
              <a:rPr lang="en-US" dirty="0" smtClean="0"/>
              <a:t>Stefanie Mitchell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790" y="0"/>
            <a:ext cx="5914786" cy="4209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0"/>
            <a:ext cx="6508377" cy="1143000"/>
          </a:xfrm>
        </p:spPr>
        <p:txBody>
          <a:bodyPr/>
          <a:lstStyle/>
          <a:p>
            <a:r>
              <a:rPr lang="en-US" dirty="0" smtClean="0"/>
              <a:t>Works Cited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43000"/>
            <a:ext cx="7038845" cy="5387114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Bride Picture: </a:t>
            </a:r>
            <a:r>
              <a:rPr lang="en-US" dirty="0" smtClean="0">
                <a:hlinkClick r:id="rId2"/>
              </a:rPr>
              <a:t>http://weddingfortuna.com/wp-content/uploads/2011/04/italian-wedding-dresses-1.jpg</a:t>
            </a:r>
            <a:endParaRPr lang="en-US" dirty="0" smtClean="0"/>
          </a:p>
          <a:p>
            <a:r>
              <a:rPr lang="en-US" dirty="0" smtClean="0"/>
              <a:t>Wedding Information: </a:t>
            </a:r>
            <a:r>
              <a:rPr lang="en-US" dirty="0" smtClean="0">
                <a:hlinkClick r:id="rId3"/>
              </a:rPr>
              <a:t>http://www.german-toasting-glasses.com/information_library/german_wedding_traditions.html</a:t>
            </a:r>
            <a:endParaRPr lang="en-US" dirty="0" smtClean="0"/>
          </a:p>
          <a:p>
            <a:r>
              <a:rPr lang="en-US" dirty="0" smtClean="0"/>
              <a:t>German Norms: </a:t>
            </a:r>
            <a:r>
              <a:rPr lang="en-US" dirty="0" smtClean="0">
                <a:hlinkClick r:id="rId4"/>
              </a:rPr>
              <a:t>http://webpub.allegheny.edu/employee/i/iroy/EXL300/archives/001134.html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http://home.wwdb.org/rbreininger/pep-germany/wbcc/customs.html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Pictures: </a:t>
            </a:r>
            <a:r>
              <a:rPr lang="en-US" dirty="0" smtClean="0">
                <a:hlinkClick r:id="rId6"/>
              </a:rPr>
              <a:t>http://www.bing.com/images/search?q=cologne+germany+cathedral+&amp;view=detail&amp;id=362A09602933CFE4BA833C77673234FAA7CFBC07&amp;first=0&amp;FORM=IDFRIR</a:t>
            </a:r>
            <a:r>
              <a:rPr lang="en-US" dirty="0" smtClean="0"/>
              <a:t> , </a:t>
            </a:r>
            <a:r>
              <a:rPr lang="en-US" dirty="0" smtClean="0">
                <a:hlinkClick r:id="rId7"/>
              </a:rPr>
              <a:t>http://www.bing.com/images/search?q=cologne+cathedral+interior&amp;view=detail&amp;id=DC8674D86C0087B96DD2509AB248C645A954FDE4&amp;first=30&amp;FORM=IDFRIR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http://</a:t>
            </a:r>
            <a:r>
              <a:rPr lang="en-US" u="sng" dirty="0" err="1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www.google.com/imgres?q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=</a:t>
            </a:r>
            <a:r>
              <a:rPr lang="en-US" u="sng" dirty="0" err="1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german+wedding+rings&amp;um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=1&amp;hl=</a:t>
            </a:r>
            <a:r>
              <a:rPr lang="en-US" u="sng" dirty="0" err="1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en&amp;biw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=1148&amp;bih=647&amp;tbm=</a:t>
            </a:r>
            <a:r>
              <a:rPr lang="en-US" u="sng" dirty="0" err="1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isch&amp;tbnid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=znrZ0rDSokIEOM:&amp;imgrefurl=http://ouluchaff.blogspot.com/2007/11/quiet-german-girl.html&amp;docid=Qa4sn5-jEzvgqM&amp;w=400&amp;h=300&amp;ei=htleTqyeAs-9tgeu8eWlCw&amp;zoom=1&amp;iact=</a:t>
            </a:r>
            <a:r>
              <a:rPr lang="en-US" u="sng" dirty="0" err="1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hc&amp;vpx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=696&amp;vpy=356&amp;dur=1221&amp;hovh=194&amp;hovw=259&amp;tx=177&amp;ty=168&amp;sqi=2&amp;page=5&amp;tbnh=139&amp;tbnw=185&amp;start=65&amp;ndsp=15&amp;ved=1t:429,r:8,s:65          , </a:t>
            </a:r>
            <a:r>
              <a:rPr lang="en-US" u="sng" dirty="0" smtClean="0">
                <a:solidFill>
                  <a:schemeClr val="accent2">
                    <a:lumMod val="75000"/>
                    <a:lumOff val="25000"/>
                  </a:schemeClr>
                </a:solidFill>
                <a:hlinkClick r:id="rId8"/>
              </a:rPr>
              <a:t>http://www.bing.com/images/search?q=germans&amp;view=detail&amp;id=432CF9E074C5A75FC26641F7CD91FD6AC78629EA&amp;first=0&amp;FORM=IDFRIR</a:t>
            </a:r>
            <a:endParaRPr lang="en-US" u="sng" dirty="0" smtClean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Created by: Stefanie Mitchell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German Wedding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During the engagement period both the bride and groom wear a ring on their left hand. </a:t>
            </a:r>
          </a:p>
          <a:p>
            <a:r>
              <a:rPr lang="en-US" dirty="0" smtClean="0"/>
              <a:t>After the wedding they wear the wedding ring on their right hand.</a:t>
            </a:r>
          </a:p>
          <a:p>
            <a:r>
              <a:rPr lang="en-US" dirty="0" smtClean="0"/>
              <a:t>Usually the rings are gold with no diamonds.</a:t>
            </a:r>
          </a:p>
          <a:p>
            <a:r>
              <a:rPr lang="en-US" dirty="0" smtClean="0"/>
              <a:t>Brides often carry salt and bread as an omen for good harvests and the groom carries grain for wealth and good fortune.	</a:t>
            </a:r>
          </a:p>
          <a:p>
            <a:r>
              <a:rPr lang="en-US" dirty="0" smtClean="0"/>
              <a:t>The Bride wears a white wedding dress. Accessories included may be a Diadem (Tiara), a little draw string purse and gloves. The custom is for the bride to dress at her home or her parent's home and then drive to the ceremony.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08377" cy="1143000"/>
          </a:xfrm>
        </p:spPr>
        <p:txBody>
          <a:bodyPr/>
          <a:lstStyle/>
          <a:p>
            <a:r>
              <a:rPr lang="en-US" dirty="0" smtClean="0"/>
              <a:t>German Wedding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1524000"/>
            <a:ext cx="4631569" cy="34736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642" y="2236529"/>
            <a:ext cx="2699558" cy="4218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08377" cy="1143000"/>
          </a:xfrm>
        </p:spPr>
        <p:txBody>
          <a:bodyPr/>
          <a:lstStyle/>
          <a:p>
            <a:r>
              <a:rPr lang="en-US" dirty="0" smtClean="0"/>
              <a:t>Religion in Germany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religion of Germany was Roman Catholicism before the religious revolution begun by Martin Luther. </a:t>
            </a:r>
          </a:p>
          <a:p>
            <a:r>
              <a:rPr lang="en-US" dirty="0" smtClean="0"/>
              <a:t>Later on Protestantism rose to be the major religion of Germany. </a:t>
            </a:r>
          </a:p>
          <a:p>
            <a:r>
              <a:rPr lang="en-US" dirty="0" smtClean="0"/>
              <a:t>During the Thirty Year’s War, Catholicism prevailed in the Southern and Western areas. The East Germany regions and some northern states were predominantly Protestants. </a:t>
            </a:r>
          </a:p>
          <a:p>
            <a:r>
              <a:rPr lang="en-US" dirty="0" smtClean="0"/>
              <a:t>There  are about 3 million Muslims from various countries, mostly Turkish, living in Germany. </a:t>
            </a:r>
          </a:p>
          <a:p>
            <a:r>
              <a:rPr lang="en-US" dirty="0" smtClean="0"/>
              <a:t>All religions are guaranteed freedom to practice their faith by law. </a:t>
            </a:r>
            <a:r>
              <a:rPr lang="en-US" dirty="0" smtClean="0"/>
              <a:t>You must pay a church tax if </a:t>
            </a:r>
            <a:r>
              <a:rPr lang="en-US" smtClean="0"/>
              <a:t>belong to a church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321" y="0"/>
            <a:ext cx="6508377" cy="1143000"/>
          </a:xfrm>
        </p:spPr>
        <p:txBody>
          <a:bodyPr/>
          <a:lstStyle/>
          <a:p>
            <a:r>
              <a:rPr lang="en-US" dirty="0" smtClean="0"/>
              <a:t>Religion in Germany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21" y="1476057"/>
            <a:ext cx="3367546" cy="44880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340" y="2057054"/>
            <a:ext cx="4970067" cy="3727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8390" y="6212582"/>
            <a:ext cx="2376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Cologne Cathedral 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German Norms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Germans never make eye contact while walking on the street or using the subway. </a:t>
            </a:r>
          </a:p>
          <a:p>
            <a:r>
              <a:rPr lang="en-US" dirty="0" smtClean="0"/>
              <a:t>Germans are very proud to be German </a:t>
            </a:r>
            <a:r>
              <a:rPr lang="en-US" dirty="0" err="1" smtClean="0">
                <a:sym typeface="Wingdings"/>
              </a:rPr>
              <a:t></a:t>
            </a:r>
            <a:endParaRPr lang="en-US" dirty="0" smtClean="0"/>
          </a:p>
          <a:p>
            <a:r>
              <a:rPr lang="en-US" dirty="0" smtClean="0"/>
              <a:t>When you go into a shop, it is customary to address the shopkeeper. </a:t>
            </a:r>
          </a:p>
          <a:p>
            <a:r>
              <a:rPr lang="en-US" dirty="0" smtClean="0"/>
              <a:t>When you are first introduced to someone in Germany, you are expected to shake everyone’s hand. </a:t>
            </a:r>
          </a:p>
          <a:p>
            <a:r>
              <a:rPr lang="en-US" dirty="0" smtClean="0"/>
              <a:t>If you invite a friend to go somewhere with you in Germany, it is customary for you to pay for yourself and your friend.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0"/>
            <a:ext cx="6508377" cy="1143000"/>
          </a:xfrm>
        </p:spPr>
        <p:txBody>
          <a:bodyPr/>
          <a:lstStyle/>
          <a:p>
            <a:r>
              <a:rPr lang="en-US" dirty="0" smtClean="0"/>
              <a:t>German Norms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77" y="1376010"/>
            <a:ext cx="6992172" cy="5244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0"/>
            <a:ext cx="6508377" cy="1143000"/>
          </a:xfrm>
        </p:spPr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94379"/>
            <a:ext cx="7025040" cy="39163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do German wedding rings look like?</a:t>
            </a:r>
          </a:p>
          <a:p>
            <a:pPr lvl="1"/>
            <a:r>
              <a:rPr lang="en-US" dirty="0" smtClean="0"/>
              <a:t>A) Simple wedding bands normally with no diamonds</a:t>
            </a:r>
          </a:p>
          <a:p>
            <a:pPr lvl="1"/>
            <a:r>
              <a:rPr lang="en-US" dirty="0" smtClean="0"/>
              <a:t>B) Expensive looking rings</a:t>
            </a:r>
          </a:p>
          <a:p>
            <a:pPr lvl="1"/>
            <a:r>
              <a:rPr lang="en-US" dirty="0" smtClean="0"/>
              <a:t>C) Rings are large and covered in diamonds</a:t>
            </a:r>
          </a:p>
          <a:p>
            <a:pPr lvl="1"/>
            <a:r>
              <a:rPr lang="en-US" dirty="0" smtClean="0"/>
              <a:t>D) German couples don’t wear rings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What do you do when you meet someone in Germany?</a:t>
            </a:r>
          </a:p>
          <a:p>
            <a:pPr lvl="1"/>
            <a:r>
              <a:rPr lang="en-US" dirty="0" smtClean="0"/>
              <a:t>A) Stand awkwardly </a:t>
            </a:r>
          </a:p>
          <a:p>
            <a:pPr lvl="1"/>
            <a:r>
              <a:rPr lang="en-US" dirty="0" smtClean="0"/>
              <a:t>B) Shake their Hand</a:t>
            </a:r>
          </a:p>
          <a:p>
            <a:pPr lvl="1"/>
            <a:r>
              <a:rPr lang="en-US" dirty="0" smtClean="0"/>
              <a:t>C) Bear Hug </a:t>
            </a:r>
          </a:p>
          <a:p>
            <a:pPr lvl="1"/>
            <a:r>
              <a:rPr lang="en-US" dirty="0" smtClean="0"/>
              <a:t>D) Ignore them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7135479" cy="3916363"/>
          </a:xfrm>
        </p:spPr>
        <p:txBody>
          <a:bodyPr/>
          <a:lstStyle/>
          <a:p>
            <a:r>
              <a:rPr lang="en-US" dirty="0" smtClean="0"/>
              <a:t>A) Simple wedding bands normally with no diamonds</a:t>
            </a:r>
          </a:p>
          <a:p>
            <a:endParaRPr lang="en-US" dirty="0" smtClean="0"/>
          </a:p>
          <a:p>
            <a:r>
              <a:rPr lang="en-US" dirty="0" smtClean="0"/>
              <a:t>B) Shake their hand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177</TotalTime>
  <Words>406</Words>
  <Application>Microsoft Office PowerPoint</Application>
  <PresentationFormat>On-screen Show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Plaza</vt:lpstr>
      <vt:lpstr>Cultural Diversity in German speaking countries: German Beliefs, View, and Norms </vt:lpstr>
      <vt:lpstr>German Wedding </vt:lpstr>
      <vt:lpstr>German Wedding </vt:lpstr>
      <vt:lpstr>Religion in Germany</vt:lpstr>
      <vt:lpstr>Religion in Germany </vt:lpstr>
      <vt:lpstr>German Norms </vt:lpstr>
      <vt:lpstr>German Norms </vt:lpstr>
      <vt:lpstr>Questions:</vt:lpstr>
      <vt:lpstr>Answers</vt:lpstr>
      <vt:lpstr>Works Cited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German Beliefs, View, and Norms </dc:title>
  <dc:creator>Stefanie Mitchell</dc:creator>
  <cp:lastModifiedBy>SCSadmin</cp:lastModifiedBy>
  <cp:revision>7</cp:revision>
  <dcterms:created xsi:type="dcterms:W3CDTF">2011-09-01T00:48:01Z</dcterms:created>
  <dcterms:modified xsi:type="dcterms:W3CDTF">2011-09-01T16:10:07Z</dcterms:modified>
</cp:coreProperties>
</file>